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307" r:id="rId3"/>
    <p:sldId id="308" r:id="rId5"/>
    <p:sldId id="659" r:id="rId6"/>
    <p:sldId id="956" r:id="rId7"/>
    <p:sldId id="1012" r:id="rId8"/>
    <p:sldId id="955" r:id="rId9"/>
    <p:sldId id="952" r:id="rId10"/>
    <p:sldId id="953" r:id="rId11"/>
    <p:sldId id="885" r:id="rId12"/>
    <p:sldId id="957" r:id="rId13"/>
    <p:sldId id="886" r:id="rId14"/>
    <p:sldId id="977" r:id="rId15"/>
    <p:sldId id="929" r:id="rId16"/>
    <p:sldId id="978" r:id="rId17"/>
    <p:sldId id="979" r:id="rId18"/>
    <p:sldId id="994" r:id="rId19"/>
    <p:sldId id="985" r:id="rId20"/>
    <p:sldId id="991" r:id="rId21"/>
    <p:sldId id="992" r:id="rId22"/>
    <p:sldId id="995" r:id="rId23"/>
    <p:sldId id="996" r:id="rId24"/>
    <p:sldId id="993" r:id="rId25"/>
    <p:sldId id="1038" r:id="rId26"/>
    <p:sldId id="1039" r:id="rId27"/>
    <p:sldId id="1040" r:id="rId28"/>
    <p:sldId id="1041" r:id="rId29"/>
    <p:sldId id="986" r:id="rId30"/>
    <p:sldId id="987" r:id="rId31"/>
    <p:sldId id="537" r:id="rId32"/>
    <p:sldId id="536" r:id="rId33"/>
    <p:sldId id="540" r:id="rId34"/>
    <p:sldId id="541" r:id="rId35"/>
    <p:sldId id="314" r:id="rId36"/>
    <p:sldId id="315" r:id="rId37"/>
    <p:sldId id="515" r:id="rId38"/>
    <p:sldId id="367" r:id="rId39"/>
    <p:sldId id="65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6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327150" y="394970"/>
            <a:ext cx="79121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+mj-ea"/>
                <a:ea typeface="+mj-ea"/>
                <a:cs typeface="+mj-ea"/>
              </a:rPr>
              <a:t>付费报名请通过</a:t>
            </a:r>
            <a:r>
              <a:rPr lang="en-US" altLang="zh-CN" sz="3600">
                <a:latin typeface="+mj-ea"/>
                <a:ea typeface="+mj-ea"/>
                <a:cs typeface="+mj-ea"/>
              </a:rPr>
              <a:t>QQ</a:t>
            </a:r>
            <a:r>
              <a:rPr lang="zh-CN" altLang="en-US" sz="3600">
                <a:latin typeface="+mj-ea"/>
                <a:ea typeface="+mj-ea"/>
                <a:cs typeface="+mj-ea"/>
              </a:rPr>
              <a:t>群号：</a:t>
            </a:r>
            <a:r>
              <a:rPr lang="en-US" altLang="zh-CN" sz="3600">
                <a:latin typeface="+mj-ea"/>
                <a:ea typeface="+mj-ea"/>
                <a:cs typeface="+mj-ea"/>
              </a:rPr>
              <a:t>821514169</a:t>
            </a:r>
            <a:endParaRPr lang="en-US" altLang="zh-CN" sz="3600">
              <a:latin typeface="+mj-ea"/>
              <a:ea typeface="+mj-ea"/>
              <a:cs typeface="+mj-ea"/>
            </a:endParaRPr>
          </a:p>
          <a:p>
            <a:r>
              <a:rPr lang="zh-CN" altLang="en-US" sz="3600">
                <a:latin typeface="+mj-ea"/>
                <a:ea typeface="+mj-ea"/>
                <a:cs typeface="+mj-ea"/>
              </a:rPr>
              <a:t>或者扫下面二维码加入</a:t>
            </a:r>
            <a:r>
              <a:rPr lang="en-US" altLang="zh-CN" sz="3600">
                <a:latin typeface="+mj-ea"/>
                <a:ea typeface="+mj-ea"/>
                <a:cs typeface="+mj-ea"/>
              </a:rPr>
              <a:t>QQ</a:t>
            </a:r>
            <a:r>
              <a:rPr lang="zh-CN" altLang="en-US" sz="3600">
                <a:latin typeface="+mj-ea"/>
                <a:ea typeface="+mj-ea"/>
                <a:cs typeface="+mj-ea"/>
              </a:rPr>
              <a:t>群：</a:t>
            </a:r>
            <a:endParaRPr lang="zh-CN" altLang="en-US" sz="3600">
              <a:latin typeface="+mj-ea"/>
              <a:ea typeface="+mj-ea"/>
              <a:cs typeface="+mj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529070" y="2547620"/>
            <a:ext cx="543115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本课程为付费课程，一次性付费</a:t>
            </a:r>
            <a:r>
              <a:rPr lang="zh-CN" altLang="en-US" sz="2000">
                <a:solidFill>
                  <a:srgbClr val="FF0000"/>
                </a:solidFill>
              </a:rPr>
              <a:t>398元</a:t>
            </a:r>
            <a:r>
              <a:rPr lang="zh-CN" altLang="en-US"/>
              <a:t>，在线参加本班所有课程的直播，并可获得录像回放和源码资料，享受老师全程跟踪，一对一辅导，详细答疑，布置作业和批改，确保学员真正学懂！</a:t>
            </a:r>
            <a:endParaRPr lang="zh-CN" altLang="en-US"/>
          </a:p>
        </p:txBody>
      </p:sp>
      <p:pic>
        <p:nvPicPr>
          <p:cNvPr id="8" name="图片 7" descr="Wonder路径追踪离线渲染开发培训班群聊二维码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2625" y="1657350"/>
            <a:ext cx="4229100" cy="444246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6498590" y="4366895"/>
            <a:ext cx="5492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加入</a:t>
            </a:r>
            <a:r>
              <a:rPr lang="en-US" altLang="zh-CN"/>
              <a:t>QQ</a:t>
            </a:r>
            <a:r>
              <a:rPr lang="zh-CN" altLang="en-US"/>
              <a:t>群后，请阅读群公告，并扫微信或支付宝二维码付款</a:t>
            </a:r>
            <a:r>
              <a:rPr lang="en-US" altLang="zh-CN"/>
              <a:t>~</a:t>
            </a:r>
            <a:r>
              <a:rPr lang="zh-CN" altLang="en-US"/>
              <a:t>感谢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67.xml"/><Relationship Id="rId22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2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0.wmf"/><Relationship Id="rId23" Type="http://schemas.openxmlformats.org/officeDocument/2006/relationships/vmlDrawing" Target="../drawings/vmlDrawing1.v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79.xml"/><Relationship Id="rId20" Type="http://schemas.openxmlformats.org/officeDocument/2006/relationships/oleObject" Target="../embeddings/oleObject11.bin"/><Relationship Id="rId2" Type="http://schemas.openxmlformats.org/officeDocument/2006/relationships/oleObject" Target="../embeddings/oleObject1.bin"/><Relationship Id="rId19" Type="http://schemas.openxmlformats.org/officeDocument/2006/relationships/image" Target="../media/image17.wmf"/><Relationship Id="rId18" Type="http://schemas.openxmlformats.org/officeDocument/2006/relationships/oleObject" Target="../embeddings/oleObject10.bin"/><Relationship Id="rId17" Type="http://schemas.openxmlformats.org/officeDocument/2006/relationships/oleObject" Target="../embeddings/oleObject9.bin"/><Relationship Id="rId16" Type="http://schemas.openxmlformats.org/officeDocument/2006/relationships/oleObject" Target="../embeddings/oleObject8.bin"/><Relationship Id="rId15" Type="http://schemas.openxmlformats.org/officeDocument/2006/relationships/image" Target="../media/image16.wmf"/><Relationship Id="rId14" Type="http://schemas.openxmlformats.org/officeDocument/2006/relationships/oleObject" Target="../embeddings/oleObject7.bin"/><Relationship Id="rId13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8.wmf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0.xml"/><Relationship Id="rId14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23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1.xml"/><Relationship Id="rId1" Type="http://schemas.openxmlformats.org/officeDocument/2006/relationships/hyperlink" Target="https://zhuanlan.zhihu.com/p/72734738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6.png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/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为了在世界空间下</a:t>
            </a:r>
            <a:r>
              <a:rPr>
                <a:sym typeface="+mn-ea"/>
              </a:rPr>
              <a:t>生成采样方向，需要世界空间下的法线，所以</a:t>
            </a:r>
            <a:r>
              <a:rPr>
                <a:sym typeface="+mn-ea"/>
              </a:rPr>
              <a:t>要将法线从本地空间变换到世界</a:t>
            </a:r>
            <a:r>
              <a:rPr>
                <a:sym typeface="+mn-ea"/>
              </a:rPr>
              <a:t>空间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能直接通过模型矩阵与法线向量相乘，将其变换到世界空间</a:t>
            </a:r>
            <a:r>
              <a:rPr>
                <a:sym typeface="+mn-ea"/>
              </a:rPr>
              <a:t>吗？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因此需要推导一个法线矩阵。它与法线向量相乘后，</a:t>
            </a:r>
            <a:r>
              <a:rPr>
                <a:sym typeface="+mn-ea"/>
              </a:rPr>
              <a:t>将其</a:t>
            </a:r>
            <a:r>
              <a:rPr>
                <a:sym typeface="+mn-ea"/>
              </a:rPr>
              <a:t>变换到世界空间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为什么</a:t>
            </a:r>
            <a:r>
              <a:rPr>
                <a:sym typeface="+mn-ea"/>
              </a:rPr>
              <a:t>要推导法线矩阵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805" y="3098165"/>
            <a:ext cx="5172075" cy="1609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44740" y="2105025"/>
            <a:ext cx="386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不行。进行缩放变换时，会出现</a:t>
            </a:r>
            <a:r>
              <a:rPr lang="zh-CN" altLang="en-US"/>
              <a:t>问题！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切线向量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与法线向量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垂直，那么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为什么这里要转置</a:t>
            </a:r>
            <a:r>
              <a:rPr>
                <a:sym typeface="+mn-ea"/>
              </a:rPr>
              <a:t>切线向量</a:t>
            </a:r>
            <a:r>
              <a:rPr>
                <a:sym typeface="+mn-ea"/>
              </a:rPr>
              <a:t>？（回顾第四节课</a:t>
            </a:r>
            <a:r>
              <a:rPr lang="en-US" altLang="zh-CN">
                <a:sym typeface="+mn-ea"/>
              </a:rPr>
              <a:t>-&gt;</a:t>
            </a:r>
            <a:r>
              <a:rPr>
                <a:sym typeface="+mn-ea"/>
              </a:rPr>
              <a:t>用代数表示向量</a:t>
            </a:r>
            <a:r>
              <a:rPr>
                <a:sym typeface="+mn-ea"/>
              </a:rPr>
              <a:t>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设</a:t>
            </a:r>
            <a:r>
              <a:rPr lang="en-US" altLang="zh-CN">
                <a:sym typeface="+mn-ea"/>
              </a:rPr>
              <a:t>     </a:t>
            </a:r>
            <a:r>
              <a:rPr>
                <a:sym typeface="+mn-ea"/>
              </a:rPr>
              <a:t>为变换到世界空间的切</a:t>
            </a:r>
            <a:r>
              <a:rPr>
                <a:sym typeface="+mn-ea"/>
              </a:rPr>
              <a:t>线向量，</a:t>
            </a:r>
            <a:r>
              <a:rPr lang="en-US" altLang="zh-CN">
                <a:sym typeface="+mn-ea"/>
              </a:rPr>
              <a:t>     </a:t>
            </a:r>
            <a:r>
              <a:rPr>
                <a:sym typeface="+mn-ea"/>
              </a:rPr>
              <a:t>为变换到世界空间的法线向量，那么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设</a:t>
            </a:r>
            <a:r>
              <a:rPr lang="en-US" altLang="zh-CN">
                <a:sym typeface="+mn-ea"/>
              </a:rPr>
              <a:t>      </a:t>
            </a:r>
            <a:r>
              <a:rPr>
                <a:sym typeface="+mn-ea"/>
              </a:rPr>
              <a:t>为模型矩阵，那么</a:t>
            </a:r>
            <a:r>
              <a:rPr lang="en-US" altLang="zh-CN">
                <a:sym typeface="+mn-ea"/>
              </a:rPr>
              <a:t>     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  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  </a:t>
            </a:r>
            <a:r>
              <a:rPr>
                <a:sym typeface="+mn-ea"/>
              </a:rPr>
              <a:t>有什么关系？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主问题：如何推导法线矩阵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6280" y="3470275"/>
            <a:ext cx="1590675" cy="2371725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86915" y="1681163"/>
          <a:ext cx="2286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228600" imgH="316865" progId="Equation.KSEE3">
                  <p:embed/>
                </p:oleObj>
              </mc:Choice>
              <mc:Fallback>
                <p:oleObj name="" r:id="rId2" imgW="228600" imgH="3168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6915" y="1681163"/>
                        <a:ext cx="2286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67405" y="1674495"/>
          <a:ext cx="292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292100" imgH="330200" progId="Equation.KSEE3">
                  <p:embed/>
                </p:oleObj>
              </mc:Choice>
              <mc:Fallback>
                <p:oleObj name="" r:id="rId4" imgW="292100" imgH="330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67405" y="1674495"/>
                        <a:ext cx="292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89500" y="1674495"/>
          <a:ext cx="1041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1041400" imgH="342900" progId="Equation.KSEE3">
                  <p:embed/>
                </p:oleObj>
              </mc:Choice>
              <mc:Fallback>
                <p:oleObj name="" r:id="rId6" imgW="1041400" imgH="342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89500" y="1674495"/>
                        <a:ext cx="1041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6515" y="2446338"/>
          <a:ext cx="2921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8" imgW="292100" imgH="316865" progId="Equation.KSEE3">
                  <p:embed/>
                </p:oleObj>
              </mc:Choice>
              <mc:Fallback>
                <p:oleObj name="" r:id="rId8" imgW="292100" imgH="3168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6515" y="2446338"/>
                        <a:ext cx="2921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44720" y="2446656"/>
          <a:ext cx="355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355600" imgH="330200" progId="Equation.KSEE3">
                  <p:embed/>
                </p:oleObj>
              </mc:Choice>
              <mc:Fallback>
                <p:oleObj name="" r:id="rId10" imgW="355600" imgH="330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44720" y="2446656"/>
                        <a:ext cx="355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49030" y="2446655"/>
          <a:ext cx="1168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2" imgW="1168400" imgH="342900" progId="Equation.KSEE3">
                  <p:embed/>
                </p:oleObj>
              </mc:Choice>
              <mc:Fallback>
                <p:oleObj name="" r:id="rId12" imgW="1168400" imgH="342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49030" y="2446655"/>
                        <a:ext cx="1168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1115" y="2927350"/>
          <a:ext cx="342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4" imgW="342900" imgH="266700" progId="Equation.KSEE3">
                  <p:embed/>
                </p:oleObj>
              </mc:Choice>
              <mc:Fallback>
                <p:oleObj name="" r:id="rId14" imgW="342900" imgH="266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01115" y="2927350"/>
                        <a:ext cx="342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80180" y="2876868"/>
          <a:ext cx="2921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6" imgW="292100" imgH="316865" progId="Equation.KSEE3">
                  <p:embed/>
                </p:oleObj>
              </mc:Choice>
              <mc:Fallback>
                <p:oleObj name="" r:id="rId16" imgW="292100" imgH="3168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80180" y="2876868"/>
                        <a:ext cx="2921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08805" y="2869883"/>
          <a:ext cx="2286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7" imgW="228600" imgH="316865" progId="Equation.KSEE3">
                  <p:embed/>
                </p:oleObj>
              </mc:Choice>
              <mc:Fallback>
                <p:oleObj name="" r:id="rId17" imgW="228600" imgH="3168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08805" y="2869883"/>
                        <a:ext cx="2286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122930"/>
          <a:ext cx="2586990" cy="304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3148965" imgH="3708400" progId="Equation.KSEE3">
                  <p:embed/>
                </p:oleObj>
              </mc:Choice>
              <mc:Fallback>
                <p:oleObj name="" r:id="rId18" imgW="3148965" imgH="37084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38850" y="3122930"/>
                        <a:ext cx="2586990" cy="304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9330" y="2908300"/>
          <a:ext cx="342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20" imgW="342900" imgH="266700" progId="Equation.KSEE3">
                  <p:embed/>
                </p:oleObj>
              </mc:Choice>
              <mc:Fallback>
                <p:oleObj name="" r:id="rId20" imgW="342900" imgH="266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29330" y="2908300"/>
                        <a:ext cx="342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设</a:t>
            </a:r>
            <a:r>
              <a:rPr lang="en-US" altLang="zh-CN">
                <a:sym typeface="+mn-ea"/>
              </a:rPr>
              <a:t>      </a:t>
            </a:r>
            <a:r>
              <a:rPr>
                <a:sym typeface="+mn-ea"/>
              </a:rPr>
              <a:t>为变换法线向量的</a:t>
            </a:r>
            <a:r>
              <a:rPr>
                <a:sym typeface="+mn-ea"/>
              </a:rPr>
              <a:t>矩阵：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将</a:t>
            </a:r>
            <a:r>
              <a:rPr lang="en-US" altLang="zh-CN">
                <a:sym typeface="+mn-ea"/>
              </a:rPr>
              <a:t>     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     </a:t>
            </a:r>
            <a:r>
              <a:rPr>
                <a:sym typeface="+mn-ea"/>
              </a:rPr>
              <a:t>的</a:t>
            </a:r>
            <a:r>
              <a:rPr>
                <a:sym typeface="+mn-ea"/>
              </a:rPr>
              <a:t>公式代入</a:t>
            </a:r>
            <a:r>
              <a:rPr lang="en-US" altLang="zh-CN">
                <a:sym typeface="+mn-ea"/>
              </a:rPr>
              <a:t>                 </a:t>
            </a:r>
            <a:r>
              <a:rPr>
                <a:sym typeface="+mn-ea"/>
              </a:rPr>
              <a:t>，可以</a:t>
            </a:r>
            <a:r>
              <a:rPr>
                <a:sym typeface="+mn-ea"/>
              </a:rPr>
              <a:t>推出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主问题：如何推导法线矩阵</a:t>
            </a:r>
            <a:endParaRPr lang="zh-CN" altLang="en-US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59535" y="1724025"/>
          <a:ext cx="266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" imgW="266700" imgH="279400" progId="Equation.KSEE3">
                  <p:embed/>
                </p:oleObj>
              </mc:Choice>
              <mc:Fallback>
                <p:oleObj name="" r:id="rId1" imgW="266700" imgH="2794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9535" y="1724025"/>
                        <a:ext cx="266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7030" y="1673225"/>
          <a:ext cx="1104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04900" imgH="330200" progId="Equation.KSEE3">
                  <p:embed/>
                </p:oleObj>
              </mc:Choice>
              <mc:Fallback>
                <p:oleObj name="" r:id="rId3" imgW="1104900" imgH="330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7030" y="1673225"/>
                        <a:ext cx="1104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69945" y="2103755"/>
          <a:ext cx="1193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5" imgW="1193800" imgH="342900" progId="Equation.KSEE3">
                  <p:embed/>
                </p:oleObj>
              </mc:Choice>
              <mc:Fallback>
                <p:oleObj name="" r:id="rId5" imgW="1193800" imgH="342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69945" y="2103755"/>
                        <a:ext cx="11938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53100" y="2154555"/>
          <a:ext cx="685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7" imgW="685800" imgH="279400" progId="Equation.KSEE3">
                  <p:embed/>
                </p:oleObj>
              </mc:Choice>
              <mc:Fallback>
                <p:oleObj name="" r:id="rId7" imgW="685800" imgH="2794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53100" y="2154555"/>
                        <a:ext cx="685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06715" y="1959610"/>
          <a:ext cx="17653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9" imgW="1765300" imgH="3886200" progId="Equation.KSEE3">
                  <p:embed/>
                </p:oleObj>
              </mc:Choice>
              <mc:Fallback>
                <p:oleObj name="" r:id="rId9" imgW="1765300" imgH="3886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06715" y="1959610"/>
                        <a:ext cx="176530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59535" y="2135188"/>
          <a:ext cx="29210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1" imgW="292100" imgH="316865" progId="Equation.KSEE3">
                  <p:embed/>
                </p:oleObj>
              </mc:Choice>
              <mc:Fallback>
                <p:oleObj name="" r:id="rId11" imgW="292100" imgH="3168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59535" y="2135188"/>
                        <a:ext cx="292100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27530" y="2128521"/>
          <a:ext cx="355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3" imgW="355600" imgH="330200" progId="Equation.KSEE3">
                  <p:embed/>
                </p:oleObj>
              </mc:Choice>
              <mc:Fallback>
                <p:oleObj name="" r:id="rId13" imgW="355600" imgH="330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27530" y="2128521"/>
                        <a:ext cx="355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法线矩阵应该是</a:t>
            </a:r>
            <a:r>
              <a:rPr>
                <a:sym typeface="+mn-ea"/>
              </a:rPr>
              <a:t>什么？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</a:t>
            </a:r>
            <a:r>
              <a:rPr>
                <a:sym typeface="+mn-ea"/>
              </a:rPr>
              <a:t>实现思路是什么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在第</a:t>
            </a:r>
            <a:r>
              <a:rPr>
                <a:sym typeface="+mn-ea"/>
              </a:rPr>
              <a:t>二十三节课代码的基础上，需要进行哪些修改？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请将路径追踪</a:t>
            </a:r>
            <a:r>
              <a:rPr lang="en-US" altLang="zh-CN">
                <a:sym typeface="+mn-ea"/>
              </a:rPr>
              <a:t>-&gt;</a:t>
            </a:r>
            <a:r>
              <a:rPr lang="zh-CN" altLang="en-US">
                <a:sym typeface="+mn-ea"/>
              </a:rPr>
              <a:t>迭代</a:t>
            </a:r>
            <a:r>
              <a:rPr lang="zh-CN">
                <a:sym typeface="+mn-ea"/>
              </a:rPr>
              <a:t>的伪代码移植到</a:t>
            </a:r>
            <a:r>
              <a:rPr lang="en-US" altLang="zh-CN">
                <a:sym typeface="+mn-ea"/>
              </a:rPr>
              <a:t>compute shader</a:t>
            </a:r>
            <a:r>
              <a:rPr lang="zh-CN" altLang="en-US">
                <a:sym typeface="+mn-ea"/>
              </a:rPr>
              <a:t>中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请实现伪代码，如</a:t>
            </a:r>
            <a:r>
              <a:rPr lang="zh-CN">
                <a:sym typeface="+mn-ea"/>
              </a:rPr>
              <a:t>sample1、f_r、pdf(wi)等（不会的就</a:t>
            </a:r>
            <a:r>
              <a:rPr lang="zh-CN">
                <a:sym typeface="+mn-ea"/>
              </a:rPr>
              <a:t>跳过）</a:t>
            </a:r>
            <a:endParaRPr 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要增加</a:t>
            </a:r>
            <a:r>
              <a:rPr>
                <a:sym typeface="+mn-ea"/>
              </a:rPr>
              <a:t>哪些传到</a:t>
            </a:r>
            <a:r>
              <a:rPr lang="en-US" altLang="zh-CN">
                <a:sym typeface="+mn-ea"/>
              </a:rPr>
              <a:t>ray tracing pass-&gt;compute shader</a:t>
            </a:r>
            <a:r>
              <a:rPr lang="zh-CN" altLang="en-US">
                <a:sym typeface="+mn-ea"/>
              </a:rPr>
              <a:t>的</a:t>
            </a:r>
            <a:r>
              <a:rPr>
                <a:sym typeface="+mn-ea"/>
              </a:rPr>
              <a:t>场景数据？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场景太暗了，需要设置</a:t>
            </a:r>
            <a:r>
              <a:rPr>
                <a:sym typeface="+mn-ea"/>
              </a:rPr>
              <a:t>光源的</a:t>
            </a:r>
            <a:r>
              <a:rPr lang="en-US" altLang="zh-CN">
                <a:sym typeface="+mn-ea"/>
              </a:rPr>
              <a:t>lemit</a:t>
            </a:r>
            <a:r>
              <a:rPr>
                <a:sym typeface="+mn-ea"/>
              </a:rPr>
              <a:t>为</a:t>
            </a:r>
            <a:r>
              <a:rPr lang="en-US" altLang="zh-CN">
                <a:sym typeface="+mn-ea"/>
              </a:rPr>
              <a:t>vec3(10.0)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主问题：实现思路是什么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因为场景的面数比较多（</a:t>
            </a:r>
            <a:r>
              <a:rPr lang="en-US" altLang="zh-CN">
                <a:sym typeface="+mn-ea"/>
              </a:rPr>
              <a:t>300</a:t>
            </a:r>
            <a:r>
              <a:rPr>
                <a:sym typeface="+mn-ea"/>
              </a:rPr>
              <a:t>左右），如果仍然跑主循环的话，程序会</a:t>
            </a:r>
            <a:r>
              <a:rPr>
                <a:sym typeface="+mn-ea"/>
              </a:rPr>
              <a:t>卡住！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是否可以去掉主循环，改为指定运行多少帧</a:t>
            </a:r>
            <a:r>
              <a:rPr>
                <a:sym typeface="+mn-ea"/>
              </a:rPr>
              <a:t>后保存渲染场景</a:t>
            </a:r>
            <a:r>
              <a:rPr>
                <a:sym typeface="+mn-ea"/>
              </a:rPr>
              <a:t>的截图？说出你的思路！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如何获得屏幕中每个像素的颜色？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可以使用</a:t>
            </a:r>
            <a:r>
              <a:rPr lang="en-US" altLang="zh-CN">
                <a:sym typeface="+mn-ea"/>
              </a:rPr>
              <a:t>node-canvas</a:t>
            </a:r>
            <a:r>
              <a:rPr>
                <a:sym typeface="+mn-ea"/>
              </a:rPr>
              <a:t>库，创建一个</a:t>
            </a:r>
            <a:r>
              <a:rPr lang="en-US" altLang="zh-CN">
                <a:sym typeface="+mn-ea"/>
              </a:rPr>
              <a:t>canvas</a:t>
            </a:r>
            <a:r>
              <a:rPr>
                <a:sym typeface="+mn-ea"/>
              </a:rPr>
              <a:t>，进行</a:t>
            </a:r>
            <a:r>
              <a:rPr lang="en-US" altLang="zh-CN">
                <a:sym typeface="+mn-ea"/>
              </a:rPr>
              <a:t>canvas</a:t>
            </a:r>
            <a:r>
              <a:rPr>
                <a:sym typeface="+mn-ea"/>
              </a:rPr>
              <a:t>的相关操作，如</a:t>
            </a:r>
            <a:r>
              <a:rPr lang="en-US" altLang="zh-CN">
                <a:sym typeface="+mn-ea"/>
              </a:rPr>
              <a:t>canvas.putImageData</a:t>
            </a:r>
            <a:r>
              <a:rPr>
                <a:sym typeface="+mn-ea"/>
              </a:rPr>
              <a:t>；并且可以将</a:t>
            </a:r>
            <a:r>
              <a:rPr lang="en-US" altLang="zh-CN">
                <a:sym typeface="+mn-ea"/>
              </a:rPr>
              <a:t>canvas</a:t>
            </a:r>
            <a:r>
              <a:rPr>
                <a:sym typeface="+mn-ea"/>
              </a:rPr>
              <a:t>的</a:t>
            </a:r>
            <a:r>
              <a:rPr lang="en-US" altLang="zh-CN">
                <a:sym typeface="+mn-ea"/>
              </a:rPr>
              <a:t>image</a:t>
            </a:r>
            <a:r>
              <a:rPr>
                <a:sym typeface="+mn-ea"/>
              </a:rPr>
              <a:t>数据导出，通过</a:t>
            </a:r>
            <a:r>
              <a:rPr lang="en-US" altLang="zh-CN">
                <a:sym typeface="+mn-ea"/>
              </a:rPr>
              <a:t>fs.writeFileSync</a:t>
            </a:r>
            <a:r>
              <a:rPr>
                <a:sym typeface="+mn-ea"/>
              </a:rPr>
              <a:t>写到图片文件中</a:t>
            </a:r>
            <a:r>
              <a:rPr lang="zh-CN">
                <a:sym typeface="+mn-ea"/>
              </a:rPr>
              <a:t>。请说下相关的思路？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如何不显示每帧的场景，只是在每帧</a:t>
            </a:r>
            <a:r>
              <a:rPr lang="zh-CN">
                <a:sym typeface="+mn-ea"/>
              </a:rPr>
              <a:t>中更新</a:t>
            </a:r>
            <a:r>
              <a:rPr lang="zh-CN">
                <a:sym typeface="+mn-ea"/>
              </a:rPr>
              <a:t>屏幕中每个像素的颜色？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开始回答（自学、互学、展学）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主问题：实现思路是什么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任务：</a:t>
            </a:r>
            <a:r>
              <a:t>修复</a:t>
            </a:r>
            <a:r>
              <a:rPr lang="en-US" altLang="zh-CN"/>
              <a:t>bug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运行代码（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帧，</a:t>
            </a:r>
            <a:r>
              <a:rPr lang="en-US" altLang="zh-CN">
                <a:sym typeface="+mn-ea"/>
              </a:rPr>
              <a:t>4spp</a:t>
            </a:r>
            <a:r>
              <a:rPr>
                <a:sym typeface="+mn-ea"/>
              </a:rPr>
              <a:t>），能</a:t>
            </a:r>
            <a:r>
              <a:rPr>
                <a:sym typeface="+mn-ea"/>
              </a:rPr>
              <a:t>渲染出下面的</a:t>
            </a:r>
            <a:r>
              <a:rPr>
                <a:sym typeface="+mn-ea"/>
              </a:rPr>
              <a:t>正确场景</a:t>
            </a:r>
            <a:r>
              <a:rPr>
                <a:sym typeface="+mn-ea"/>
              </a:rPr>
              <a:t>吗？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任务：修复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17055" y="2040890"/>
            <a:ext cx="3059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不能！目前渲染的场景</a:t>
            </a:r>
            <a:r>
              <a:rPr lang="zh-CN" altLang="en-US"/>
              <a:t>为：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7055" y="2409190"/>
            <a:ext cx="4022090" cy="3042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2409190"/>
            <a:ext cx="4039235" cy="3045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p>
            <a:r>
              <a:rPr lang="zh-CN" altLang="en-US"/>
              <a:t>第二十</a:t>
            </a:r>
            <a:r>
              <a:rPr lang="zh-CN" altLang="en-US"/>
              <a:t>六节课：实现</a:t>
            </a:r>
            <a:r>
              <a:rPr lang="zh-CN" altLang="en-US"/>
              <a:t>路径追踪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需要通过调试</a:t>
            </a:r>
            <a:r>
              <a:rPr lang="en-US" altLang="zh-CN">
                <a:sym typeface="+mn-ea"/>
              </a:rPr>
              <a:t>shader</a:t>
            </a:r>
            <a:r>
              <a:rPr>
                <a:sym typeface="+mn-ea"/>
              </a:rPr>
              <a:t>代码来查找和修复</a:t>
            </a:r>
            <a:r>
              <a:rPr lang="en-US" altLang="zh-CN">
                <a:sym typeface="+mn-ea"/>
              </a:rPr>
              <a:t>bug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如何调试</a:t>
            </a:r>
            <a:r>
              <a:rPr lang="en-US" altLang="zh-CN">
                <a:sym typeface="+mn-ea"/>
              </a:rPr>
              <a:t>shader</a:t>
            </a:r>
            <a:r>
              <a:rPr>
                <a:sym typeface="+mn-ea"/>
              </a:rPr>
              <a:t>代码？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开始回答（自学、互学、展学）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任务</a:t>
            </a:r>
            <a:r>
              <a:rPr>
                <a:sym typeface="+mn-ea"/>
              </a:rPr>
              <a:t>：修复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58665" y="2339975"/>
            <a:ext cx="5816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、只测试一条路径，且只采样一次：目前已经只运行一帧了，因此只需</a:t>
            </a:r>
            <a:r>
              <a:rPr lang="zh-CN" altLang="en-US"/>
              <a:t>确保每帧只采样一次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、先不进行弹射</a:t>
            </a:r>
            <a:r>
              <a:rPr lang="zh-CN" altLang="en-US"/>
              <a:t>，然后逐渐增加弹射</a:t>
            </a:r>
            <a:r>
              <a:rPr lang="zh-CN" altLang="en-US"/>
              <a:t>次数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、突出分支判断，如在</a:t>
            </a:r>
            <a:r>
              <a:rPr lang="en-US" altLang="zh-CN"/>
              <a:t>_handleRayMiss</a:t>
            </a:r>
            <a:r>
              <a:rPr lang="zh-CN" altLang="en-US"/>
              <a:t>中设置</a:t>
            </a:r>
            <a:r>
              <a:rPr lang="en-US" altLang="zh-CN"/>
              <a:t>radiance</a:t>
            </a:r>
            <a:r>
              <a:rPr lang="zh-CN" altLang="en-US"/>
              <a:t>等于一个具体的值，从而在渲染图片中通过颜色就能直接看出哪些是</a:t>
            </a:r>
            <a:r>
              <a:rPr lang="en-US" altLang="zh-CN"/>
              <a:t>miss</a:t>
            </a:r>
            <a:r>
              <a:rPr lang="zh-CN" altLang="en-US"/>
              <a:t>的</a:t>
            </a:r>
            <a:r>
              <a:rPr lang="zh-CN" altLang="en-US"/>
              <a:t>情况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找出并修复下面的</a:t>
            </a:r>
            <a:r>
              <a:rPr lang="en-US" altLang="zh-CN">
                <a:sym typeface="+mn-ea"/>
              </a:rPr>
              <a:t>bug</a:t>
            </a:r>
            <a:r>
              <a:rPr>
                <a:sym typeface="+mn-ea"/>
              </a:rPr>
              <a:t>：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平面</a:t>
            </a:r>
            <a:r>
              <a:rPr lang="en-US" altLang="zh-CN">
                <a:sym typeface="+mn-ea"/>
              </a:rPr>
              <a:t>plane</a:t>
            </a:r>
            <a:r>
              <a:rPr lang="zh-CN" altLang="en-US">
                <a:sym typeface="+mn-ea"/>
              </a:rPr>
              <a:t>的法线反了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处理遮挡</a:t>
            </a:r>
            <a:r>
              <a:rPr lang="zh-CN">
                <a:sym typeface="+mn-ea"/>
              </a:rPr>
              <a:t>的代码有什么</a:t>
            </a:r>
            <a:r>
              <a:rPr lang="en-US" altLang="zh-CN">
                <a:sym typeface="+mn-ea"/>
              </a:rPr>
              <a:t>bug</a:t>
            </a:r>
            <a:r>
              <a:rPr lang="zh-CN" altLang="en-US">
                <a:sym typeface="+mn-ea"/>
              </a:rPr>
              <a:t>？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为什么射线无法正确</a:t>
            </a:r>
            <a:r>
              <a:rPr lang="zh-CN" altLang="en-US">
                <a:sym typeface="+mn-ea"/>
              </a:rPr>
              <a:t>弹射？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当</a:t>
            </a:r>
            <a:r>
              <a:rPr lang="en-US" altLang="zh-CN">
                <a:sym typeface="+mn-ea"/>
              </a:rPr>
              <a:t>rr</a:t>
            </a:r>
            <a:r>
              <a:rPr lang="zh-CN" altLang="en-US">
                <a:sym typeface="+mn-ea"/>
              </a:rPr>
              <a:t>停止时，应该如何设置</a:t>
            </a:r>
            <a:r>
              <a:rPr lang="en-US" altLang="zh-CN">
                <a:sym typeface="+mn-ea"/>
              </a:rPr>
              <a:t>radiance</a:t>
            </a:r>
            <a:r>
              <a:rPr lang="zh-CN" altLang="en-US">
                <a:sym typeface="+mn-ea"/>
              </a:rPr>
              <a:t>？</a:t>
            </a:r>
            <a:endParaRPr lang="en-US" altLang="zh-CN">
              <a:sym typeface="+mn-ea"/>
            </a:endParaRPr>
          </a:p>
          <a:p>
            <a:pPr lvl="0"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开始回答（自学、互学、展学）</a:t>
            </a: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任务：修复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50785" y="2487295"/>
            <a:ext cx="3001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ym typeface="+mn-ea"/>
              </a:rPr>
              <a:t>正确</a:t>
            </a:r>
            <a:r>
              <a:rPr lang="zh-CN" altLang="en-US">
                <a:sym typeface="+mn-ea"/>
              </a:rPr>
              <a:t>渲染的场景</a:t>
            </a:r>
            <a:r>
              <a:rPr lang="zh-CN">
                <a:sym typeface="+mn-ea"/>
              </a:rPr>
              <a:t>应该</a:t>
            </a:r>
            <a:r>
              <a:rPr lang="zh-CN">
                <a:sym typeface="+mn-ea"/>
              </a:rPr>
              <a:t>为：</a:t>
            </a:r>
            <a:endParaRPr 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785" y="2997835"/>
            <a:ext cx="4039235" cy="3045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如何调试</a:t>
            </a:r>
            <a:r>
              <a:rPr lang="en-US" altLang="zh-CN">
                <a:sym typeface="+mn-ea"/>
              </a:rPr>
              <a:t>shader</a:t>
            </a:r>
            <a:r>
              <a:rPr>
                <a:sym typeface="+mn-ea"/>
              </a:rPr>
              <a:t>代码？</a:t>
            </a:r>
            <a:br>
              <a:rPr>
                <a:sym typeface="+mn-ea"/>
              </a:rPr>
            </a:b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开始回答（自学、展学）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主问题：弹射的次数越多，场景就越真实</a:t>
            </a:r>
            <a:r>
              <a:rPr>
                <a:sym typeface="+mn-ea"/>
              </a:rPr>
              <a:t>吗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修改弹射终止的代码（</a:t>
            </a:r>
            <a:r>
              <a:rPr lang="en-US" altLang="zh-CN">
                <a:sym typeface="+mn-ea"/>
              </a:rPr>
              <a:t>rr</a:t>
            </a:r>
            <a:r>
              <a:rPr>
                <a:sym typeface="+mn-ea"/>
              </a:rPr>
              <a:t>），设置最少的弹射次数</a:t>
            </a:r>
            <a:r>
              <a:rPr lang="en-US" altLang="zh-CN">
                <a:sym typeface="+mn-ea"/>
              </a:rPr>
              <a:t>minBounceCount</a:t>
            </a:r>
            <a:r>
              <a:rPr>
                <a:sym typeface="+mn-ea"/>
              </a:rPr>
              <a:t>，并渲染采样点为</a:t>
            </a:r>
            <a:r>
              <a:rPr lang="en-US" altLang="zh-CN">
                <a:sym typeface="+mn-ea"/>
              </a:rPr>
              <a:t>100*4=400sp</a:t>
            </a:r>
            <a:r>
              <a:rPr>
                <a:sym typeface="+mn-ea"/>
              </a:rPr>
              <a:t>的</a:t>
            </a:r>
            <a:r>
              <a:rPr>
                <a:sym typeface="+mn-ea"/>
              </a:rPr>
              <a:t>场景：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不设置</a:t>
            </a:r>
            <a:r>
              <a:rPr lang="en-US" altLang="zh-CN">
                <a:sym typeface="+mn-ea"/>
              </a:rPr>
              <a:t>minBounceCount</a:t>
            </a:r>
            <a:r>
              <a:rPr lang="zh-CN" altLang="en-US">
                <a:sym typeface="+mn-ea"/>
              </a:rPr>
              <a:t>，渲染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minBounceCount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，渲染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minBounceCount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，渲染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渲染结果如下页所示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主问题：弹射的次数越多，场景就越真实吗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-15875"/>
            <a:ext cx="4618355" cy="3465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15" y="3371850"/>
            <a:ext cx="4617720" cy="348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80" y="3371850"/>
            <a:ext cx="4585335" cy="3486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925" y="704215"/>
            <a:ext cx="460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弹射的次数越多，场景</a:t>
            </a:r>
            <a:r>
              <a:rPr lang="zh-CN">
                <a:sym typeface="+mn-ea"/>
              </a:rPr>
              <a:t>越暗还是</a:t>
            </a:r>
            <a:r>
              <a:rPr lang="zh-CN">
                <a:sym typeface="+mn-ea"/>
              </a:rPr>
              <a:t>越亮？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弹射的次数越多，场景就越真实吗</a:t>
            </a:r>
            <a:r>
              <a:rPr lang="zh-CN">
                <a:sym typeface="+mn-ea"/>
              </a:rPr>
              <a:t>？</a:t>
            </a:r>
            <a:endParaRPr 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0375" y="1462405"/>
            <a:ext cx="33045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不是。因为漫反射表面会吸收部分光线，所以光线在弹射的过程中会</a:t>
            </a:r>
            <a:r>
              <a:rPr lang="zh-CN" altLang="en-US"/>
              <a:t>衰减，在射入光源或者背景（</a:t>
            </a:r>
            <a:r>
              <a:rPr lang="zh-CN" altLang="en-US"/>
              <a:t>丢失）</a:t>
            </a:r>
            <a:r>
              <a:rPr lang="zh-CN" altLang="en-US"/>
              <a:t>前并不会一直</a:t>
            </a:r>
            <a:r>
              <a:rPr lang="zh-CN" altLang="en-US"/>
              <a:t>弹射！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9925" y="1895475"/>
            <a:ext cx="3401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扩展思考：为什么在</a:t>
            </a:r>
            <a:r>
              <a:rPr lang="en-US" altLang="zh-CN"/>
              <a:t>minBounceCount</a:t>
            </a:r>
            <a:r>
              <a:rPr lang="zh-CN" altLang="en-US"/>
              <a:t>为</a:t>
            </a:r>
            <a:r>
              <a:rPr lang="en-US" altLang="zh-CN"/>
              <a:t>3</a:t>
            </a:r>
            <a:r>
              <a:rPr lang="zh-CN" altLang="en-US"/>
              <a:t>的图中，光源附近有白色的亮点，而在</a:t>
            </a:r>
            <a:r>
              <a:rPr lang="zh-CN" altLang="en-US">
                <a:sym typeface="+mn-ea"/>
              </a:rPr>
              <a:t>不设置</a:t>
            </a:r>
            <a:r>
              <a:rPr lang="en-US" altLang="zh-CN">
                <a:sym typeface="+mn-ea"/>
              </a:rPr>
              <a:t>minBounceCount</a:t>
            </a:r>
            <a:r>
              <a:rPr lang="zh-CN" altLang="en-US">
                <a:sym typeface="+mn-ea"/>
              </a:rPr>
              <a:t>的图中</a:t>
            </a:r>
            <a:r>
              <a:rPr lang="zh-CN" altLang="en-US">
                <a:sym typeface="+mn-ea"/>
              </a:rPr>
              <a:t>却没有？</a:t>
            </a:r>
            <a:endParaRPr lang="zh-CN" altLang="en-US"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不应该设置</a:t>
            </a:r>
            <a:r>
              <a:rPr lang="en-US" altLang="zh-CN">
                <a:sym typeface="+mn-ea"/>
              </a:rPr>
              <a:t>minBounceCount</a:t>
            </a:r>
            <a:r>
              <a:rPr>
                <a:sym typeface="+mn-ea"/>
              </a:rPr>
              <a:t>，这样渲染出来的场景更真实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任务：运行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请在你的电脑上运行代码，分别生成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帧</a:t>
            </a:r>
            <a:r>
              <a:rPr lang="en-US" altLang="zh-CN">
                <a:sym typeface="+mn-ea"/>
              </a:rPr>
              <a:t>(4sp)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10</a:t>
            </a:r>
            <a:r>
              <a:rPr>
                <a:sym typeface="+mn-ea"/>
              </a:rPr>
              <a:t>帧</a:t>
            </a:r>
            <a:r>
              <a:rPr lang="en-US" altLang="zh-CN">
                <a:sym typeface="+mn-ea"/>
              </a:rPr>
              <a:t>(40sp)</a:t>
            </a:r>
            <a:r>
              <a:rPr>
                <a:sym typeface="+mn-ea"/>
              </a:rPr>
              <a:t>的渲染</a:t>
            </a:r>
            <a:r>
              <a:rPr>
                <a:sym typeface="+mn-ea"/>
              </a:rPr>
              <a:t>截图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随着采样数的增加，误差会线性降低吗？（请回顾第十九节课</a:t>
            </a:r>
            <a:r>
              <a:rPr lang="en-US" altLang="zh-CN">
                <a:sym typeface="+mn-ea"/>
              </a:rPr>
              <a:t>-&gt;</a:t>
            </a:r>
            <a:r>
              <a:rPr>
                <a:sym typeface="+mn-ea"/>
              </a:rPr>
              <a:t>主问题：如何使用蒙特卡洛方法估计积分）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请生成</a:t>
            </a:r>
            <a:r>
              <a:rPr lang="en-US" altLang="zh-CN">
                <a:sym typeface="+mn-ea"/>
              </a:rPr>
              <a:t>20</a:t>
            </a:r>
            <a:r>
              <a:rPr>
                <a:sym typeface="+mn-ea"/>
              </a:rPr>
              <a:t>帧的渲染截图，将其与</a:t>
            </a:r>
            <a:r>
              <a:rPr lang="en-US" altLang="zh-CN">
                <a:sym typeface="+mn-ea"/>
              </a:rPr>
              <a:t>10</a:t>
            </a:r>
            <a:r>
              <a:rPr>
                <a:sym typeface="+mn-ea"/>
              </a:rPr>
              <a:t>帧的比较，看误差是否下降了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倍？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任务：运行</a:t>
            </a:r>
            <a:endParaRPr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0" y="3383280"/>
            <a:ext cx="3376295" cy="254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10" y="3383280"/>
            <a:ext cx="3332480" cy="25419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为什么要学习本课？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回顾第二十二节课的代码：路径追踪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回顾第二十三节课的代码：构建Corner Box场景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主问题：如何推导法线矩阵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主问题：实现思路是什么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实现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任务：修复</a:t>
            </a:r>
            <a:r>
              <a:rPr lang="en-US" altLang="zh-CN">
                <a:sym typeface="+mn-ea"/>
              </a:rPr>
              <a:t>bug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主问题：弹射的次数越多，场景就越真实吗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任务：运行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回答所有的</a:t>
            </a:r>
            <a:r>
              <a:rPr>
                <a:sym typeface="+mn-ea"/>
              </a:rPr>
              <a:t>主问题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《</a:t>
            </a:r>
            <a:r>
              <a:rPr lang="en-US" altLang="zh-CN">
                <a:sym typeface="+mn-ea"/>
              </a:rPr>
              <a:t>WebGL</a:t>
            </a:r>
            <a:r>
              <a:rPr>
                <a:sym typeface="+mn-ea"/>
              </a:rPr>
              <a:t>编程指南》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  <a:hlinkClick r:id="rId1" action="ppaction://hlinkfile"/>
              </a:rPr>
              <a:t>渲染管线中的法线变换矩阵</a:t>
            </a:r>
            <a:endParaRPr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无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t>开始</a:t>
            </a:r>
            <a:r>
              <a:rPr lang="en-US" altLang="zh-CN"/>
              <a:t>“</a:t>
            </a:r>
            <a:r>
              <a:t>第四部分：进一步完善</a:t>
            </a:r>
            <a:r>
              <a:rPr lang="en-US" altLang="zh-CN"/>
              <a:t>”</a:t>
            </a:r>
            <a:r>
              <a:t>的</a:t>
            </a:r>
            <a:r>
              <a:t>课程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本课实现了</a:t>
            </a:r>
            <a:r>
              <a:rPr lang="en-US" altLang="zh-CN">
                <a:sym typeface="+mn-ea"/>
              </a:rPr>
              <a:t>“</a:t>
            </a:r>
            <a:r>
              <a:rPr>
                <a:sym typeface="+mn-ea"/>
              </a:rPr>
              <a:t>路径追踪</a:t>
            </a:r>
            <a:r>
              <a:rPr lang="en-US" altLang="zh-CN">
                <a:sym typeface="+mn-ea"/>
              </a:rPr>
              <a:t>”</a:t>
            </a:r>
            <a:r>
              <a:rPr>
                <a:sym typeface="+mn-ea"/>
              </a:rPr>
              <a:t>的伪代码。运行结果如下图所示</a:t>
            </a:r>
            <a:r>
              <a:rPr lang="en-US" altLang="zh-CN">
                <a:sym typeface="+mn-ea"/>
              </a:rPr>
              <a:t>(5000*4=20000sp</a:t>
            </a:r>
            <a:r>
              <a:rPr>
                <a:sym typeface="+mn-ea"/>
              </a:rPr>
              <a:t>，场景面数为</a:t>
            </a:r>
            <a:r>
              <a:rPr lang="en-US" altLang="zh-CN">
                <a:sym typeface="+mn-ea"/>
              </a:rPr>
              <a:t>300</a:t>
            </a:r>
            <a:r>
              <a:rPr>
                <a:sym typeface="+mn-ea"/>
              </a:rPr>
              <a:t>左右，渲染时间为</a:t>
            </a:r>
            <a:r>
              <a:rPr lang="en-US" altLang="zh-CN">
                <a:sym typeface="+mn-ea"/>
              </a:rPr>
              <a:t>30</a:t>
            </a:r>
            <a:r>
              <a:rPr>
                <a:sym typeface="+mn-ea"/>
              </a:rPr>
              <a:t>分钟，</a:t>
            </a:r>
            <a:r>
              <a:rPr>
                <a:sym typeface="+mn-ea"/>
              </a:rPr>
              <a:t>光源的</a:t>
            </a:r>
            <a:r>
              <a:rPr lang="en-US" altLang="zh-CN">
                <a:sym typeface="+mn-ea"/>
              </a:rPr>
              <a:t>lemit</a:t>
            </a:r>
            <a:r>
              <a:rPr>
                <a:sym typeface="+mn-ea"/>
              </a:rPr>
              <a:t>为</a:t>
            </a:r>
            <a:r>
              <a:rPr lang="en-US" altLang="zh-CN">
                <a:sym typeface="+mn-ea"/>
              </a:rPr>
              <a:t>vec3(10.0)</a:t>
            </a:r>
            <a:r>
              <a:rPr>
                <a:sym typeface="+mn-ea"/>
              </a:rPr>
              <a:t>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2920" y="0"/>
            <a:ext cx="9149080" cy="689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9925" y="1626235"/>
            <a:ext cx="22358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ym typeface="+mn-ea"/>
              </a:rPr>
              <a:t>请在该图片中找出全局光照的效果，包括：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直接光照、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间接光照、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环境光遮蔽（</a:t>
            </a:r>
            <a:r>
              <a:rPr lang="en-US" altLang="zh-CN">
                <a:sym typeface="+mn-ea"/>
              </a:rPr>
              <a:t>AO</a:t>
            </a:r>
            <a:r>
              <a:rPr>
                <a:sym typeface="+mn-ea"/>
              </a:rPr>
              <a:t>）、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软阴影</a:t>
            </a:r>
            <a:r>
              <a:rPr lang="zh-CN">
                <a:sym typeface="+mn-ea"/>
              </a:rPr>
              <a:t>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说明它们各自产生的原因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请回顾</a:t>
            </a:r>
            <a:r>
              <a:rPr lang="en-US" altLang="zh-CN">
                <a:sym typeface="+mn-ea"/>
              </a:rPr>
              <a:t>“</a:t>
            </a:r>
            <a:r>
              <a:rPr>
                <a:sym typeface="+mn-ea"/>
              </a:rPr>
              <a:t>迭代</a:t>
            </a:r>
            <a:r>
              <a:rPr lang="en-US" altLang="zh-CN">
                <a:sym typeface="+mn-ea"/>
              </a:rPr>
              <a:t>”</a:t>
            </a:r>
            <a:r>
              <a:rPr>
                <a:sym typeface="+mn-ea"/>
              </a:rPr>
              <a:t>版本的公式和伪代码，</a:t>
            </a:r>
            <a:r>
              <a:rPr>
                <a:sym typeface="+mn-ea"/>
              </a:rPr>
              <a:t>说出伪代码</a:t>
            </a:r>
            <a:r>
              <a:rPr>
                <a:sym typeface="+mn-ea"/>
              </a:rPr>
              <a:t>思路？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目前有哪些伪代码是已经实现了？（还没有实现的部分会在本课</a:t>
            </a:r>
            <a:r>
              <a:rPr>
                <a:sym typeface="+mn-ea"/>
              </a:rPr>
              <a:t>实现）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回顾第二十二节课的代码：</a:t>
            </a:r>
            <a:r>
              <a:rPr>
                <a:sym typeface="+mn-ea"/>
              </a:rPr>
              <a:t>路径追踪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8640" y="2597785"/>
            <a:ext cx="5358130" cy="3507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请在你的电脑上运行代码，运行结果应该</a:t>
            </a:r>
            <a:r>
              <a:rPr lang="zh-CN" altLang="en-US"/>
              <a:t>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回顾第二十三节课的代码：</a:t>
            </a:r>
            <a:r>
              <a:rPr>
                <a:sym typeface="+mn-ea"/>
              </a:rPr>
              <a:t>构建Corner Box场景</a:t>
            </a:r>
            <a:endParaRPr lang="zh-CN" altLang="en-US"/>
          </a:p>
        </p:txBody>
      </p:sp>
      <p:pic>
        <p:nvPicPr>
          <p:cNvPr id="6" name="图片 5" descr="运行结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0" y="2324100"/>
            <a:ext cx="3962400" cy="3157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渲染的算法是什么？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请根据实现代码，说一下实现思路？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场景中有</a:t>
            </a:r>
            <a:r>
              <a:rPr lang="zh-CN" altLang="en-US">
                <a:sym typeface="+mn-ea"/>
              </a:rPr>
              <a:t>哪些物体和</a:t>
            </a:r>
            <a:r>
              <a:rPr lang="zh-CN" altLang="en-US">
                <a:sym typeface="+mn-ea"/>
              </a:rPr>
              <a:t>光源？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compute shader</a:t>
            </a:r>
            <a:r>
              <a:rPr lang="zh-CN" altLang="en-US">
                <a:sym typeface="+mn-ea"/>
              </a:rPr>
              <a:t>的实现思路是什么？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哪些场景数据传到</a:t>
            </a:r>
            <a:r>
              <a:rPr lang="zh-CN">
                <a:sym typeface="+mn-ea"/>
              </a:rPr>
              <a:t>了</a:t>
            </a:r>
            <a:r>
              <a:rPr lang="en-US" altLang="zh-CN">
                <a:sym typeface="+mn-ea"/>
              </a:rPr>
              <a:t>ray tracing pass-&gt;compute shader</a:t>
            </a:r>
            <a:r>
              <a:rPr lang="zh-CN">
                <a:sym typeface="+mn-ea"/>
              </a:rPr>
              <a:t>中</a:t>
            </a:r>
            <a:r>
              <a:rPr>
                <a:sym typeface="+mn-ea"/>
              </a:rPr>
              <a:t>？</a:t>
            </a:r>
            <a:endParaRPr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compute shader</a:t>
            </a:r>
            <a:r>
              <a:rPr lang="zh-CN" altLang="en-US">
                <a:sym typeface="+mn-ea"/>
              </a:rPr>
              <a:t>中，</a:t>
            </a:r>
            <a:r>
              <a:rPr>
                <a:sym typeface="+mn-ea"/>
              </a:rPr>
              <a:t>如何处理遮挡的情况？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开始回答（</a:t>
            </a:r>
            <a:r>
              <a:rPr>
                <a:sym typeface="+mn-ea"/>
              </a:rPr>
              <a:t>自学、互学、展学</a:t>
            </a:r>
            <a:r>
              <a:rPr>
                <a:sym typeface="+mn-ea"/>
              </a:rPr>
              <a:t>）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回顾第二十三节课的代码：构建Corner Box场景</a:t>
            </a:r>
            <a:endParaRPr lang="zh-CN" altLang="en-US"/>
          </a:p>
        </p:txBody>
      </p:sp>
      <p:pic>
        <p:nvPicPr>
          <p:cNvPr id="4" name="图片 3" descr="光线投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4285" y="1626235"/>
            <a:ext cx="4705985" cy="1512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主问题：</a:t>
            </a:r>
            <a:r>
              <a:rPr lang="zh-CN" altLang="en-US"/>
              <a:t>如何推导法线矩阵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UNIT_PLACING_PICTURE_USER_VIEWPORT" val="{&quot;height&quot;:4973,&quot;width&quot;:6240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2508</Words>
  <Application>WPS 演示</Application>
  <PresentationFormat>宽屏</PresentationFormat>
  <Paragraphs>218</Paragraphs>
  <Slides>37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37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z</vt:lpstr>
      <vt:lpstr>第二十六节课：实现路径追踪</vt:lpstr>
      <vt:lpstr>PowerPoint 演示文稿</vt:lpstr>
      <vt:lpstr>为什么要学习本课？</vt:lpstr>
      <vt:lpstr>为什么要学习本课？</vt:lpstr>
      <vt:lpstr>回顾第二十二节课的代码：路径追踪</vt:lpstr>
      <vt:lpstr>回顾第二十三节课的代码：构建Corner Box场景</vt:lpstr>
      <vt:lpstr>回顾第二十三节课的代码：构建Corner Box场景</vt:lpstr>
      <vt:lpstr>主问题：如何推导法线矩阵</vt:lpstr>
      <vt:lpstr>为什么要推导法线矩阵</vt:lpstr>
      <vt:lpstr>主问题：如何推导法线矩阵</vt:lpstr>
      <vt:lpstr>主问题：如何推导法线矩阵</vt:lpstr>
      <vt:lpstr>结学</vt:lpstr>
      <vt:lpstr>主问题：实现思路是什么</vt:lpstr>
      <vt:lpstr>主问题：实现思路是什么</vt:lpstr>
      <vt:lpstr>主问题：实现思路是什么</vt:lpstr>
      <vt:lpstr>实现</vt:lpstr>
      <vt:lpstr>任务：修复bug</vt:lpstr>
      <vt:lpstr>任务：修复bug</vt:lpstr>
      <vt:lpstr>任务：修复bug</vt:lpstr>
      <vt:lpstr>任务：修复bug</vt:lpstr>
      <vt:lpstr>结学</vt:lpstr>
      <vt:lpstr>主问题：弹射的次数越多，场景就越真实吗</vt:lpstr>
      <vt:lpstr>主问题：弹射的次数越多，场景就越真实吗</vt:lpstr>
      <vt:lpstr>PowerPoint 演示文稿</vt:lpstr>
      <vt:lpstr>结学</vt:lpstr>
      <vt:lpstr>任务：运行</vt:lpstr>
      <vt:lpstr>任务：运行</vt:lpstr>
      <vt:lpstr>总结</vt:lpstr>
      <vt:lpstr>总结</vt:lpstr>
      <vt:lpstr>学生提问考老师</vt:lpstr>
      <vt:lpstr>老师提问考学生</vt:lpstr>
      <vt:lpstr>PowerPoint 演示文稿</vt:lpstr>
      <vt:lpstr>PowerPoint 演示文稿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</cp:lastModifiedBy>
  <cp:revision>1350</cp:revision>
  <dcterms:created xsi:type="dcterms:W3CDTF">2020-12-22T12:16:00Z</dcterms:created>
  <dcterms:modified xsi:type="dcterms:W3CDTF">2021-05-21T09:45:52Z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C88F59C883BA4CFAAEB3A05D0135437E</vt:lpwstr>
  </property>
</Properties>
</file>